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9" r:id="rId4"/>
    <p:sldId id="260" r:id="rId5"/>
    <p:sldId id="262" r:id="rId6"/>
    <p:sldId id="267" r:id="rId7"/>
    <p:sldId id="275" r:id="rId8"/>
    <p:sldId id="274" r:id="rId9"/>
    <p:sldId id="406" r:id="rId10"/>
    <p:sldId id="268" r:id="rId11"/>
    <p:sldId id="276" r:id="rId12"/>
    <p:sldId id="407" r:id="rId13"/>
    <p:sldId id="277" r:id="rId14"/>
    <p:sldId id="409" r:id="rId15"/>
    <p:sldId id="410" r:id="rId16"/>
    <p:sldId id="411" r:id="rId17"/>
    <p:sldId id="412" r:id="rId18"/>
    <p:sldId id="413" r:id="rId19"/>
    <p:sldId id="414" r:id="rId20"/>
    <p:sldId id="264" r:id="rId21"/>
    <p:sldId id="415" r:id="rId22"/>
    <p:sldId id="416" r:id="rId23"/>
    <p:sldId id="417" r:id="rId24"/>
    <p:sldId id="418" r:id="rId25"/>
    <p:sldId id="419" r:id="rId26"/>
    <p:sldId id="420" r:id="rId27"/>
    <p:sldId id="265" r:id="rId28"/>
    <p:sldId id="421" r:id="rId29"/>
    <p:sldId id="422" r:id="rId30"/>
    <p:sldId id="423" r:id="rId31"/>
    <p:sldId id="427" r:id="rId32"/>
    <p:sldId id="430" r:id="rId33"/>
    <p:sldId id="431" r:id="rId34"/>
    <p:sldId id="432" r:id="rId35"/>
    <p:sldId id="436" r:id="rId36"/>
    <p:sldId id="433" r:id="rId37"/>
    <p:sldId id="428" r:id="rId38"/>
    <p:sldId id="429" r:id="rId39"/>
    <p:sldId id="434" r:id="rId40"/>
    <p:sldId id="435" r:id="rId41"/>
    <p:sldId id="437" r:id="rId42"/>
    <p:sldId id="424" r:id="rId43"/>
    <p:sldId id="425" r:id="rId44"/>
    <p:sldId id="263" r:id="rId45"/>
    <p:sldId id="438" r:id="rId46"/>
    <p:sldId id="439" r:id="rId47"/>
    <p:sldId id="440" r:id="rId48"/>
    <p:sldId id="441" r:id="rId49"/>
    <p:sldId id="444" r:id="rId50"/>
    <p:sldId id="445" r:id="rId51"/>
    <p:sldId id="449" r:id="rId52"/>
    <p:sldId id="446" r:id="rId53"/>
    <p:sldId id="447" r:id="rId54"/>
    <p:sldId id="448" r:id="rId55"/>
    <p:sldId id="450" r:id="rId56"/>
    <p:sldId id="451" r:id="rId57"/>
    <p:sldId id="452" r:id="rId58"/>
    <p:sldId id="453" r:id="rId59"/>
    <p:sldId id="442" r:id="rId60"/>
    <p:sldId id="507" r:id="rId61"/>
    <p:sldId id="455" r:id="rId62"/>
    <p:sldId id="456" r:id="rId63"/>
    <p:sldId id="454" r:id="rId64"/>
    <p:sldId id="443" r:id="rId65"/>
    <p:sldId id="457" r:id="rId66"/>
    <p:sldId id="269" r:id="rId67"/>
    <p:sldId id="458" r:id="rId68"/>
    <p:sldId id="460" r:id="rId69"/>
    <p:sldId id="461" r:id="rId70"/>
    <p:sldId id="462" r:id="rId71"/>
    <p:sldId id="469" r:id="rId72"/>
    <p:sldId id="468" r:id="rId73"/>
    <p:sldId id="467" r:id="rId74"/>
    <p:sldId id="466" r:id="rId75"/>
    <p:sldId id="465" r:id="rId76"/>
    <p:sldId id="463" r:id="rId77"/>
    <p:sldId id="470" r:id="rId78"/>
    <p:sldId id="464" r:id="rId79"/>
    <p:sldId id="471" r:id="rId80"/>
    <p:sldId id="459" r:id="rId81"/>
    <p:sldId id="472" r:id="rId82"/>
    <p:sldId id="473" r:id="rId83"/>
    <p:sldId id="475" r:id="rId84"/>
    <p:sldId id="474" r:id="rId85"/>
    <p:sldId id="476" r:id="rId86"/>
    <p:sldId id="477" r:id="rId87"/>
    <p:sldId id="270" r:id="rId88"/>
    <p:sldId id="478" r:id="rId89"/>
    <p:sldId id="479" r:id="rId90"/>
    <p:sldId id="480" r:id="rId91"/>
    <p:sldId id="481" r:id="rId92"/>
    <p:sldId id="271" r:id="rId93"/>
    <p:sldId id="482" r:id="rId94"/>
    <p:sldId id="508" r:id="rId95"/>
    <p:sldId id="509" r:id="rId96"/>
    <p:sldId id="510" r:id="rId97"/>
    <p:sldId id="511" r:id="rId98"/>
    <p:sldId id="484" r:id="rId99"/>
    <p:sldId id="485" r:id="rId100"/>
    <p:sldId id="499" r:id="rId101"/>
    <p:sldId id="486" r:id="rId102"/>
    <p:sldId id="500" r:id="rId103"/>
    <p:sldId id="487" r:id="rId104"/>
    <p:sldId id="488" r:id="rId105"/>
    <p:sldId id="489" r:id="rId106"/>
    <p:sldId id="483" r:id="rId107"/>
    <p:sldId id="503" r:id="rId108"/>
    <p:sldId id="502" r:id="rId109"/>
    <p:sldId id="501" r:id="rId110"/>
    <p:sldId id="272" r:id="rId111"/>
    <p:sldId id="512" r:id="rId112"/>
    <p:sldId id="505" r:id="rId113"/>
    <p:sldId id="504" r:id="rId114"/>
    <p:sldId id="506" r:id="rId115"/>
    <p:sldId id="408" r:id="rId116"/>
    <p:sldId id="29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9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9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908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76200"/>
            <a:ext cx="106680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3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90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7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9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7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4EE6176-9256-47E5-AAE6-706C10327EC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CF92374-03E7-45E0-B6DA-7C4D08D04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711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1B120-4D79-4767-BAC6-4DEB6D51E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大数据导论</a:t>
            </a:r>
            <a:r>
              <a:rPr lang="en-US" altLang="zh-CN" dirty="0"/>
              <a:t>》</a:t>
            </a:r>
            <a:r>
              <a:rPr lang="zh-CN" altLang="en-US" dirty="0"/>
              <a:t>期末复习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F03BBB-4431-45BE-BB6A-4D24589F4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4800" dirty="0"/>
              <a:t>2022</a:t>
            </a:r>
            <a:r>
              <a:rPr lang="zh-CN" altLang="en-US" sz="4800" dirty="0"/>
              <a:t>年</a:t>
            </a:r>
            <a:r>
              <a:rPr lang="en-US" altLang="zh-CN" sz="4800" dirty="0"/>
              <a:t>12</a:t>
            </a:r>
            <a:r>
              <a:rPr lang="zh-CN" altLang="en-US" sz="4800" dirty="0"/>
              <a:t>月</a:t>
            </a:r>
            <a:r>
              <a:rPr lang="en-US" altLang="zh-CN" sz="4800" dirty="0"/>
              <a:t>20</a:t>
            </a:r>
            <a:r>
              <a:rPr lang="zh-CN" altLang="en-US" sz="4800" dirty="0"/>
              <a:t>日 </a:t>
            </a:r>
            <a:endParaRPr lang="en-US" altLang="zh-CN" sz="4800" dirty="0"/>
          </a:p>
          <a:p>
            <a:r>
              <a:rPr lang="zh-CN" altLang="en-US" sz="4800" dirty="0"/>
              <a:t>（第</a:t>
            </a:r>
            <a:r>
              <a:rPr lang="en-US" altLang="zh-CN" sz="4800" dirty="0"/>
              <a:t>16</a:t>
            </a:r>
            <a:r>
              <a:rPr lang="zh-CN" altLang="en-US" sz="4800" dirty="0"/>
              <a:t>周）</a:t>
            </a:r>
          </a:p>
        </p:txBody>
      </p:sp>
    </p:spTree>
    <p:extLst>
      <p:ext uri="{BB962C8B-B14F-4D97-AF65-F5344CB8AC3E}">
        <p14:creationId xmlns:p14="http://schemas.microsoft.com/office/powerpoint/2010/main" val="274332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679AF6-B035-4B36-8E33-3F396654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5" y="0"/>
            <a:ext cx="1148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3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264CF0-36EA-AE7E-2657-5B2FFDAE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66" y="0"/>
            <a:ext cx="8643970" cy="69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44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8BFA36-C7FA-4281-7342-439D7273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11" y="0"/>
            <a:ext cx="932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65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657ABC-2C36-8917-A594-276BB30A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4" y="101600"/>
            <a:ext cx="9373316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9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56E600-076A-30B4-882A-8511B2B7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71" y="71120"/>
            <a:ext cx="9946487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4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67AB85-59C6-E2B2-87B8-712E9FFC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-54457"/>
            <a:ext cx="9103359" cy="69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90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7192C4-9656-0A48-10E5-301DBB32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47" y="0"/>
            <a:ext cx="9423603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6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E12FB8-8DE1-865E-87FC-3514776B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72851"/>
            <a:ext cx="8178800" cy="67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2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5CDFCB-C915-A44D-06FC-73036FA5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84063"/>
            <a:ext cx="7514590" cy="64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525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5AFCB8-4688-4A86-880A-B71625D4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7" y="304800"/>
            <a:ext cx="97972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1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C92D1E-3BD8-1C81-F86F-11216CAD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49" y="0"/>
            <a:ext cx="881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641D8D-529C-4754-B018-EB028B7C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5" y="0"/>
            <a:ext cx="966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15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D521-EC29-402D-B400-417E0774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</a:t>
            </a:r>
            <a:r>
              <a:rPr lang="en-US" altLang="zh-CN" cap="none" dirty="0"/>
              <a:t>Hadoop</a:t>
            </a:r>
            <a:r>
              <a:rPr lang="zh-CN" altLang="en-US" dirty="0"/>
              <a:t>再探讨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A1839-5684-4BA4-80D2-87902A1E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局限与不足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155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框架自身改进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156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HDFS HA  Page 157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HDFS 1.0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单名称节点设计存在的问题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158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联邦优点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159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MapReduce 1.0 Master/Slave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架构设计的缺陷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 160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什么是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YARN? YARN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体系结构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Page 159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6453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D9D30F-D106-2ADD-E1B4-7F520350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14" y="0"/>
            <a:ext cx="9518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6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FB0BB3-4771-5CA1-3201-18B21EBF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-1"/>
            <a:ext cx="9648922" cy="69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558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17AF9B-B6D7-B32C-9777-1305E27D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119062"/>
            <a:ext cx="9866247" cy="67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637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6591FD-B26C-3114-C2E2-BCCEC2EE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" y="0"/>
            <a:ext cx="11061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2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31E58-A2FC-256D-7FAE-8EE27A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999" y="2488896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祝大家期末考试取得好成绩</a:t>
            </a:r>
          </a:p>
        </p:txBody>
      </p:sp>
    </p:spTree>
    <p:extLst>
      <p:ext uri="{BB962C8B-B14F-4D97-AF65-F5344CB8AC3E}">
        <p14:creationId xmlns:p14="http://schemas.microsoft.com/office/powerpoint/2010/main" val="16821395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335D23-455D-0470-B4A5-27CC46181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B9BEF4-6A51-73D8-6D6E-4B0A015D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6824"/>
            <a:ext cx="8828723" cy="68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9FD92C-2300-43A8-8230-9C56E108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03" y="9125"/>
            <a:ext cx="11080393" cy="68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463C3-ECCE-BED0-BCA1-301190F6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大数据与云计算、物联网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B48A9-BC40-EEC8-E677-582FD1B1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云计算、大数据和物联网代表了</a:t>
            </a:r>
            <a:r>
              <a:rPr lang="en-US" altLang="zh-CN" sz="3600" dirty="0"/>
              <a:t>IT</a:t>
            </a:r>
            <a:r>
              <a:rPr lang="zh-CN" altLang="en-US" sz="3600" dirty="0"/>
              <a:t>领域最新的技术发展趋势，三者相辅相成，既有联系又有区别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969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20198-633D-2278-69F7-C8AFD10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4A89A3-20E8-76F1-E647-6F0063DC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380866"/>
            <a:ext cx="9044406" cy="54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9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8BC6A-9873-E297-5FC5-7D3509B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B11C7-F983-FEEE-BEC0-8B46F3B6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9" y="1250065"/>
            <a:ext cx="9221241" cy="56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82832-F708-0926-ECD2-3E0939EB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84176"/>
            <a:ext cx="10174199" cy="150876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云计算关键技术包括：虚拟化、分布式存储、分布式计算、多租户等</a:t>
            </a:r>
            <a:endParaRPr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694FC17-DFB8-1023-F005-39A9D699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3" r="8873"/>
          <a:stretch>
            <a:fillRect/>
          </a:stretch>
        </p:blipFill>
        <p:spPr bwMode="auto">
          <a:xfrm>
            <a:off x="1993225" y="1792936"/>
            <a:ext cx="7573233" cy="506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29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386AA-A86D-A3A4-9B76-22F99431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7B5E02-183F-6C64-85DE-70A01534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81" y="1604689"/>
            <a:ext cx="8059738" cy="52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249CE-DB8D-74C5-4FBC-FDF48529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大数据与云计算、物联网的关系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65707-04B3-0B22-C71E-56132BDC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49" y="1439849"/>
            <a:ext cx="7945405" cy="54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04306-3DD8-4DEB-A89A-1FDAD59F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14" y="365456"/>
            <a:ext cx="9784080" cy="1508760"/>
          </a:xfrm>
        </p:spPr>
        <p:txBody>
          <a:bodyPr/>
          <a:lstStyle/>
          <a:p>
            <a:r>
              <a:rPr lang="zh-CN" altLang="en-US" dirty="0"/>
              <a:t>成绩构成比例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61C71E-EE0A-4379-BF30-074754A6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14" y="2170393"/>
            <a:ext cx="870831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课程考核成绩</a:t>
            </a:r>
            <a:r>
              <a:rPr kumimoji="0" lang="en-US" altLang="zh-CN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 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平时成绩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10%+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                           实验成绩</a:t>
            </a:r>
            <a:r>
              <a:rPr kumimoji="0" lang="en-US" altLang="zh-CN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30%+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                           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期末成绩</a:t>
            </a:r>
            <a:r>
              <a:rPr kumimoji="0" lang="en-US" altLang="zh-CN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60%   </a:t>
            </a:r>
            <a:endParaRPr kumimoji="0" lang="en-US" altLang="zh-CN" sz="4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370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3E629-E2D1-44AC-BD0B-839E42C0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大数据处理架构 </a:t>
            </a:r>
            <a:r>
              <a:rPr lang="en-US" altLang="zh-CN" cap="none" dirty="0"/>
              <a:t>Hadoop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AF72F-C213-428F-999D-5CCCA5E8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54" y="1971339"/>
            <a:ext cx="9784080" cy="4206240"/>
          </a:xfrm>
        </p:spPr>
        <p:txBody>
          <a:bodyPr>
            <a:normAutofit/>
          </a:bodyPr>
          <a:lstStyle/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两大核心组件？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Page 29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Hadoop 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发展简史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Page 30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特性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Page 30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2732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5B9846-10E6-38FB-BA64-7E2C49DF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91" y="1"/>
            <a:ext cx="989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6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984362-5776-2B07-FFD7-9D7A47EC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-1"/>
            <a:ext cx="9154159" cy="69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66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90C1BC-215E-5C07-C039-FD6DCF8A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78" y="0"/>
            <a:ext cx="9723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18B9B4-BA2A-B684-2747-12124925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9" y="5812"/>
            <a:ext cx="10026263" cy="68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FC6375-77BA-48F7-DE3D-FA9162D1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4" y="-1"/>
            <a:ext cx="8743886" cy="68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3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ADFC41-D2BF-6C2D-6182-D92FBF46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10" y="0"/>
            <a:ext cx="915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0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08401-47FB-424F-AECD-69FBE3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分布式文件系统</a:t>
            </a:r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C555F-DB3A-487B-BD91-4362EE3C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17" y="1792936"/>
            <a:ext cx="10845053" cy="5358653"/>
          </a:xfrm>
        </p:spPr>
        <p:txBody>
          <a:bodyPr>
            <a:normAutofit fontScale="70000" lnSpcReduction="20000"/>
          </a:bodyPr>
          <a:lstStyle/>
          <a:p>
            <a:pPr marL="74295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实现目标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49</a:t>
            </a:r>
          </a:p>
          <a:p>
            <a:pPr marL="74295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体系结构局限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49</a:t>
            </a:r>
          </a:p>
          <a:p>
            <a:pPr marL="74295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块的特点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50</a:t>
            </a:r>
            <a:endParaRPr lang="en-US" altLang="en-US" sz="3600" b="1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74295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36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为什么采用抽象块的概念？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50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36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名称节点、数据节点、第二名称节点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50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 Page 51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名称节点核心数据结构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51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体系结构局限？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54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多副本冗余存储优点？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54-55</a:t>
            </a:r>
          </a:p>
          <a:p>
            <a:pPr marL="742950" lvl="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数据流水线复制策略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56</a:t>
            </a:r>
          </a:p>
          <a:p>
            <a:pPr marL="742950" indent="-7429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36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HDFS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数据错误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种类型？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Page 56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309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9D673A-7E52-D392-3D95-DD6E1A0A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38" y="0"/>
            <a:ext cx="9463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78F17D-CF7E-09DC-5A45-0BDD69E1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63" y="0"/>
            <a:ext cx="981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790E2-9B10-4D4A-B4DF-040E703D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C89D2-353F-48F9-BA1D-AEF1F47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0" indent="-8572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ea"/>
              <a:buAutoNum type="ea1JpnChsDbPeriod"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单项选择题： 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5   = 10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</a:t>
            </a:r>
            <a:endParaRPr lang="en-US" altLang="zh-CN" sz="3600" b="1" dirty="0">
              <a:latin typeface="Times New Roman" pitchFamily="18" charset="0"/>
              <a:cs typeface="Times New Roman" pitchFamily="18" charset="0"/>
              <a:sym typeface="Symbol" panose="05050102010706020507" pitchFamily="18" charset="2"/>
            </a:endParaRPr>
          </a:p>
          <a:p>
            <a:pPr marL="857250" indent="-8572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ea"/>
              <a:buAutoNum type="ea1JpnChsDbPeriod"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多项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选择题： 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5   = 10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</a:t>
            </a:r>
            <a:endParaRPr lang="en-US" altLang="zh-CN" sz="3600" b="1" dirty="0">
              <a:latin typeface="Times New Roman" pitchFamily="18" charset="0"/>
              <a:cs typeface="Times New Roman" pitchFamily="18" charset="0"/>
              <a:sym typeface="Symbol" panose="05050102010706020507" pitchFamily="18" charset="2"/>
            </a:endParaRPr>
          </a:p>
          <a:p>
            <a:pPr marL="857250" lvl="0" indent="-8572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ea"/>
              <a:buAutoNum type="ea1JpnChsDbPeriod"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判断题：         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2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分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5   = 10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</a:t>
            </a:r>
            <a:endParaRPr lang="en-US" altLang="zh-CN" sz="3600" b="1" dirty="0">
              <a:latin typeface="Times New Roman" pitchFamily="18" charset="0"/>
              <a:cs typeface="Times New Roman" pitchFamily="18" charset="0"/>
              <a:sym typeface="Symbol" panose="05050102010706020507" pitchFamily="18" charset="2"/>
            </a:endParaRPr>
          </a:p>
          <a:p>
            <a:pPr marL="857250" lvl="0" indent="-8572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ea"/>
              <a:buAutoNum type="ea1JpnChsDbPeriod"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简答题：         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5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分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6   = 30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</a:t>
            </a:r>
            <a:endParaRPr lang="en-US" altLang="zh-CN" sz="3600" b="1" dirty="0">
              <a:latin typeface="Times New Roman" pitchFamily="18" charset="0"/>
              <a:cs typeface="Times New Roman" pitchFamily="18" charset="0"/>
              <a:sym typeface="Symbol" panose="05050102010706020507" pitchFamily="18" charset="2"/>
            </a:endParaRPr>
          </a:p>
          <a:p>
            <a:pPr marL="857250" lvl="0" indent="-8572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ea"/>
              <a:buAutoNum type="ea1JpnChsDbPeriod"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综合分析题： 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10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分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4 = 40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分</a:t>
            </a:r>
            <a:endParaRPr lang="en-US" altLang="zh-CN" sz="3600" b="1" dirty="0">
              <a:latin typeface="Times New Roman" pitchFamily="18" charset="0"/>
              <a:cs typeface="Times New Roman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597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73D321-56DB-B179-47AA-7E4D1ADA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929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1388B-AA51-6B4A-6D81-20E406E1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0"/>
            <a:ext cx="10031186" cy="68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F29EDC-D530-96D6-CA1A-1B405C90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45" y="0"/>
            <a:ext cx="9457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2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414E22-6664-B6C9-4D0E-CACC2F62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76200"/>
            <a:ext cx="99250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6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6E45BE-2463-C4AD-035C-1BC9F1E8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1" y="0"/>
            <a:ext cx="1172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8D62F-43CA-7125-8FA0-06A677FE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57150"/>
            <a:ext cx="94678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0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C87DAA-5C85-9BD5-DA95-458D28A6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40" y="0"/>
            <a:ext cx="9286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8DB923-85AA-CBBA-8449-9199E857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0"/>
            <a:ext cx="11510393" cy="69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08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2B1C9B-79F6-07BA-2EEC-A01B15CB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00012"/>
            <a:ext cx="101155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4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A8A8AD-7481-D9E7-070B-926D0C71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4" y="0"/>
            <a:ext cx="9452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1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E4D9C-3AAD-448F-832E-447A64BD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本学期主要知识点回顾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65D8F-62B1-4AAA-B949-C0068D689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HDFS</a:t>
            </a: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HBase </a:t>
            </a: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NoSQL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数据模型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BASE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CAP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定理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NewSQL</a:t>
            </a: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MapReduce (Map Shuffle, Reduce Shuffle)</a:t>
            </a: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Hadoop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再探讨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lvl="0" indent="-7429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Spark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4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276B8-B73E-74B8-7330-3639245A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87" y="8808"/>
            <a:ext cx="9216813" cy="6849192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BC82BCC-47C0-88F2-C36B-07F5F8E9495C}"/>
              </a:ext>
            </a:extLst>
          </p:cNvPr>
          <p:cNvCxnSpPr/>
          <p:nvPr/>
        </p:nvCxnSpPr>
        <p:spPr>
          <a:xfrm>
            <a:off x="7604448" y="5309119"/>
            <a:ext cx="755780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72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6E8AAE-18CA-1666-3827-052EBB42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20" y="0"/>
            <a:ext cx="987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8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FFAF7E-1B38-1643-21D9-DE43A592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98" y="121920"/>
            <a:ext cx="11183827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73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F1F6EB-4F09-E50B-3C40-5F4F1D2C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984"/>
            <a:ext cx="12192000" cy="70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12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087AD-78DA-407E-AC45-319A8921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分布式数据库</a:t>
            </a:r>
            <a:r>
              <a:rPr lang="en-US" altLang="zh-CN" dirty="0"/>
              <a:t>HBase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D4841-CB31-4FC9-AA01-7977974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Big Table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底层技术对应关系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68</a:t>
            </a:r>
          </a:p>
          <a:p>
            <a:pPr marL="457200" indent="-457200"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数据模型定义、概念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70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HBase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数据模型优缺点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HBase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概念视图、物理视图、区别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72-73</a:t>
            </a:r>
          </a:p>
          <a:p>
            <a:pPr marL="457200" indent="-457200"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面向列存储和面向行存储的区别、优缺点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73-75</a:t>
            </a:r>
          </a:p>
          <a:p>
            <a:pPr marL="457200" indent="-457200"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三层结构各层次名称和作用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77</a:t>
            </a:r>
          </a:p>
          <a:p>
            <a:pPr marL="457200" indent="-457200"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HBase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客户端如何访问数据？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78</a:t>
            </a:r>
          </a:p>
          <a:p>
            <a:pPr marL="457200" indent="-457200">
              <a:buAutoNum type="arabicPeriod"/>
            </a:pP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HLog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工作原理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 81</a:t>
            </a:r>
          </a:p>
          <a:p>
            <a:pPr marL="457200" indent="-457200"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每个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服务器维护一个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Hlog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优缺点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82</a:t>
            </a:r>
          </a:p>
          <a:p>
            <a:pPr marL="457200" indent="-457200"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19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988061-47FC-AAEA-1C9D-85055BEB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30" y="0"/>
            <a:ext cx="963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2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BC13AC-38FF-B2FE-4522-1AB61651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6" y="290036"/>
            <a:ext cx="11406527" cy="62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7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EA6335-29A5-7650-4D17-D4B3DC5F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07" y="0"/>
            <a:ext cx="939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5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8892A8-107F-2120-3BE9-350C250A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76200"/>
            <a:ext cx="99155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7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2BD288-A539-8B57-496C-384C29E8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0"/>
            <a:ext cx="10115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0B327-C90B-4E51-957A-C42A1766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大数据概述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D8AA4-74B4-4B51-82B8-D67FCF98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大数据定义及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4V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特点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Page 8-10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大数据对思维方式的重要影响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Page 12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大数据两个核心技术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云计算、物联网定义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Page 19, Page 23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大数据、云计算、物联网三者关系与区别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Page 27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D76E6-99F9-4641-490C-D27DC225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7" y="243840"/>
            <a:ext cx="10531316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12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A49DD-F95F-EDF3-D89A-8691C4E9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7637"/>
            <a:ext cx="10134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29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5B6F0-6082-8ADB-ACB4-9A52E12B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1437"/>
            <a:ext cx="100869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43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30015A-B48A-DF3C-CB6C-19A1D02E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62" y="0"/>
            <a:ext cx="974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7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E66CD-53B2-9AA6-8088-F3583CB3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47625"/>
            <a:ext cx="9772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3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0FF3F7-AB7C-0AE4-80C9-F7942E83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65" y="0"/>
            <a:ext cx="997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0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D46A36-8C10-BCF6-FA56-D6E87178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40" y="0"/>
            <a:ext cx="90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8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575AA1-4B89-C90D-3965-0C8B8820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75" y="0"/>
            <a:ext cx="958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0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C61CED-BBD7-89FE-B5A2-27A82702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42862"/>
            <a:ext cx="96297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0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09B64A-4B8B-73DA-C459-B13C6013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476250"/>
            <a:ext cx="9648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C2797F-A8FC-47E2-BDAE-9CDB3E9F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357187"/>
            <a:ext cx="116871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9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3029CC-C8CA-7BB9-2E64-F3FA20F6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223390"/>
            <a:ext cx="8792802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F63181-0503-D9FA-D438-8895A017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11" y="1259840"/>
            <a:ext cx="10172859" cy="54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42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4552D6-98D0-DB74-2BB9-1A563E75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4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3C55D4-3394-894D-A9E9-DEA347E1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21" y="835660"/>
            <a:ext cx="9937158" cy="57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1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08CD4A-A0FC-E4A5-DA0E-7860298C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17"/>
            <a:ext cx="10096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46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0519AA-81F3-D6BC-C2FE-32B725FA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4" y="0"/>
            <a:ext cx="11293474" cy="69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10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1E365-2254-4964-A533-D298A27E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</a:t>
            </a:r>
            <a:r>
              <a:rPr lang="en-US" altLang="zh-CN" cap="none" dirty="0"/>
              <a:t>NoSQL</a:t>
            </a:r>
            <a:r>
              <a:rPr lang="zh-CN" altLang="en-US" dirty="0"/>
              <a:t>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26526-AFD9-4C21-A90F-FCCF1149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10237241" cy="42062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定义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98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兴起原因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99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四大类型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102-105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（模型、优缺点、典型应用）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三大基石：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、最终一致性 </a:t>
            </a:r>
            <a:b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105-108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不同产品在设计时如何运用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理论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? Page 107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NewSQL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数据库优点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109</a:t>
            </a:r>
          </a:p>
          <a:p>
            <a:pPr lvl="1"/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92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036206-D952-F407-41FB-7D9E7E1B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0"/>
            <a:ext cx="9277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7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8311E-8F79-7019-4A3F-7ED871E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762"/>
            <a:ext cx="101917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15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FD2F37-00DC-6C85-2EBA-3235D478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" y="0"/>
            <a:ext cx="10144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9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F1F314-E34D-4426-9E5C-674D128D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26" y="0"/>
            <a:ext cx="9332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3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654F42-A878-2C0C-B7CC-6DF36761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204787"/>
            <a:ext cx="100298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27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33B89E-3FF1-98B4-9611-ECA6EBFB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04775"/>
            <a:ext cx="100012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3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5B117-3BA8-3AE5-5964-0B967425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47625"/>
            <a:ext cx="94297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6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78B6C5-5334-4683-8C46-93753C66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8" y="0"/>
            <a:ext cx="92075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683F7A-2D49-32C0-1A12-AB6C289C8915}"/>
              </a:ext>
            </a:extLst>
          </p:cNvPr>
          <p:cNvSpPr txBox="1"/>
          <p:nvPr/>
        </p:nvSpPr>
        <p:spPr>
          <a:xfrm>
            <a:off x="6699380" y="6488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模型、优缺点、应用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42B903-C3C9-7AAE-DF04-5D05414BC0A2}"/>
              </a:ext>
            </a:extLst>
          </p:cNvPr>
          <p:cNvSpPr txBox="1"/>
          <p:nvPr/>
        </p:nvSpPr>
        <p:spPr>
          <a:xfrm>
            <a:off x="2671666" y="6488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模型、优缺点、应用</a:t>
            </a:r>
          </a:p>
        </p:txBody>
      </p:sp>
    </p:spTree>
    <p:extLst>
      <p:ext uri="{BB962C8B-B14F-4D97-AF65-F5344CB8AC3E}">
        <p14:creationId xmlns:p14="http://schemas.microsoft.com/office/powerpoint/2010/main" val="2377573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523B9-E863-BD4A-C3E0-531584BA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3" y="0"/>
            <a:ext cx="956973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E870985-6CF0-2854-F031-94C890119C65}"/>
              </a:ext>
            </a:extLst>
          </p:cNvPr>
          <p:cNvSpPr txBox="1"/>
          <p:nvPr/>
        </p:nvSpPr>
        <p:spPr>
          <a:xfrm>
            <a:off x="7240556" y="64140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模型、优缺点、应用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8B26A2-1820-7887-50D2-97ED600E7066}"/>
              </a:ext>
            </a:extLst>
          </p:cNvPr>
          <p:cNvSpPr txBox="1"/>
          <p:nvPr/>
        </p:nvSpPr>
        <p:spPr>
          <a:xfrm>
            <a:off x="2876939" y="64140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模型、优缺点、应用</a:t>
            </a:r>
          </a:p>
        </p:txBody>
      </p:sp>
    </p:spTree>
    <p:extLst>
      <p:ext uri="{BB962C8B-B14F-4D97-AF65-F5344CB8AC3E}">
        <p14:creationId xmlns:p14="http://schemas.microsoft.com/office/powerpoint/2010/main" val="1770319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A2C2B8-D9D4-78A2-00F5-46D811E6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59" y="0"/>
            <a:ext cx="9113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696976-594E-C5B2-0F5E-DE28D942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7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CA8CDF-FE60-E038-6E04-180276ED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84" y="0"/>
            <a:ext cx="10134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6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FB54D-832F-13A8-7BF6-44212400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97" y="0"/>
            <a:ext cx="9409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AE5F3F-83B1-97B1-98E9-7D5D33F1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42" y="0"/>
            <a:ext cx="9008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8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E85A6E-D5CC-47BC-A37C-5265574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9" y="0"/>
            <a:ext cx="11806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6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2078C-50D5-B4E5-F30B-4CACC106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63" y="0"/>
            <a:ext cx="9239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7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97858A-CF8D-5454-B60C-D3CF793C4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04" y="0"/>
            <a:ext cx="9606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ED45CC-F8BF-BC03-D517-B5898130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3" y="0"/>
            <a:ext cx="1033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68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4059A9-8E02-2AD7-408B-E876200E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11" y="0"/>
            <a:ext cx="971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26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04A7EA-74B7-5D2D-BC73-A2C7401C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7" y="0"/>
            <a:ext cx="1008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1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E03680-13FD-178E-EACF-FAFEF97D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2323" cy="65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3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707F60-2C6B-9AE5-4265-273FD715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5" y="0"/>
            <a:ext cx="92379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D38B32-1F10-E393-AC8E-8061F89E4CF6}"/>
              </a:ext>
            </a:extLst>
          </p:cNvPr>
          <p:cNvSpPr txBox="1"/>
          <p:nvPr/>
        </p:nvSpPr>
        <p:spPr>
          <a:xfrm>
            <a:off x="5766319" y="1436914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NewSQL</a:t>
            </a:r>
            <a:r>
              <a:rPr lang="zh-CN" altLang="en-US" sz="2400" dirty="0">
                <a:solidFill>
                  <a:srgbClr val="FF0000"/>
                </a:solidFill>
              </a:rPr>
              <a:t>数据库的优点</a:t>
            </a:r>
          </a:p>
        </p:txBody>
      </p:sp>
    </p:spTree>
    <p:extLst>
      <p:ext uri="{BB962C8B-B14F-4D97-AF65-F5344CB8AC3E}">
        <p14:creationId xmlns:p14="http://schemas.microsoft.com/office/powerpoint/2010/main" val="3300338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29870-0379-406D-9640-8C4E7B93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云数据库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74E1A-84D4-4122-82DA-52A4C9DED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云数据库定义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116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云数据库特性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117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87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3ED050-26FF-E6AF-6F6B-6E34EF99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6" y="0"/>
            <a:ext cx="9735433" cy="68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9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CF7426-6528-2314-1026-3B8030F4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1" y="0"/>
            <a:ext cx="940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F2274A0-A459-40D1-A9B2-6EA544BB5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27844"/>
            <a:ext cx="10668000" cy="914400"/>
          </a:xfrm>
          <a:ln/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3 大数据的影响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A13850F-350F-4F07-A345-A4BBF2E6D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1" y="1866900"/>
            <a:ext cx="91297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rgbClr val="FF3300"/>
              </a:buClr>
              <a:buFontTx/>
              <a:buNone/>
            </a:pPr>
            <a:r>
              <a:rPr lang="en-US" altLang="zh-CN" sz="2000" dirty="0"/>
              <a:t>	</a:t>
            </a:r>
            <a:r>
              <a:rPr lang="zh-CN" altLang="en-US" sz="2400" dirty="0"/>
              <a:t>图灵奖获得者、著名数据库专家</a:t>
            </a:r>
            <a:r>
              <a:rPr lang="en-US" altLang="zh-CN" sz="2400" dirty="0"/>
              <a:t>Jim Gray </a:t>
            </a:r>
            <a:r>
              <a:rPr lang="zh-CN" altLang="en-US" sz="2400" dirty="0"/>
              <a:t>博士观察并总结人类自古以来，在科学研究上，先后历经了</a:t>
            </a:r>
            <a:r>
              <a:rPr lang="zh-CN" altLang="en-US" sz="2400" b="1" dirty="0">
                <a:solidFill>
                  <a:srgbClr val="002060"/>
                </a:solidFill>
              </a:rPr>
              <a:t>实验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002060"/>
                </a:solidFill>
              </a:rPr>
              <a:t>理论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002060"/>
                </a:solidFill>
              </a:rPr>
              <a:t>计算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002060"/>
                </a:solidFill>
              </a:rPr>
              <a:t>数据</a:t>
            </a:r>
            <a:r>
              <a:rPr lang="zh-CN" altLang="en-US" sz="2400" b="1" dirty="0"/>
              <a:t>四种范式</a:t>
            </a:r>
          </a:p>
        </p:txBody>
      </p:sp>
      <p:pic>
        <p:nvPicPr>
          <p:cNvPr id="19460" name="Picture 9" descr="http://dl.zhishi.sina.com.cn/upload/01/68/87/1236016887.19128608.JPG">
            <a:extLst>
              <a:ext uri="{FF2B5EF4-FFF2-40B4-BE49-F238E27FC236}">
                <a16:creationId xmlns:a16="http://schemas.microsoft.com/office/drawing/2014/main" id="{4E6486B1-C6E8-4663-8A89-D2486CA9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56" b="11111"/>
          <a:stretch>
            <a:fillRect/>
          </a:stretch>
        </p:blipFill>
        <p:spPr bwMode="auto">
          <a:xfrm>
            <a:off x="3581400" y="2819400"/>
            <a:ext cx="2032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1" descr="http://imgk.zol.com.cn/techbbs/3055/a3054031.jpg">
            <a:extLst>
              <a:ext uri="{FF2B5EF4-FFF2-40B4-BE49-F238E27FC236}">
                <a16:creationId xmlns:a16="http://schemas.microsoft.com/office/drawing/2014/main" id="{840BAD49-1AC9-41F0-9218-291062B9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67001"/>
            <a:ext cx="243840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5" descr="http://www.hinews.cn/pic/0/14/54/25/14542582_371739.jpg">
            <a:extLst>
              <a:ext uri="{FF2B5EF4-FFF2-40B4-BE49-F238E27FC236}">
                <a16:creationId xmlns:a16="http://schemas.microsoft.com/office/drawing/2014/main" id="{6CD44EE9-E40A-4135-A7E2-57DD2C94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3276600"/>
            <a:ext cx="1382713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9" descr="http://photocdn.sohu.com/20130521/Img376549666.jpg">
            <a:extLst>
              <a:ext uri="{FF2B5EF4-FFF2-40B4-BE49-F238E27FC236}">
                <a16:creationId xmlns:a16="http://schemas.microsoft.com/office/drawing/2014/main" id="{6A37D40F-4505-42CD-8187-1049EEB8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2667001"/>
            <a:ext cx="1738313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2E02BB-7ED6-4A64-A561-9F33357409ED}"/>
              </a:ext>
            </a:extLst>
          </p:cNvPr>
          <p:cNvCxnSpPr/>
          <p:nvPr/>
        </p:nvCxnSpPr>
        <p:spPr>
          <a:xfrm>
            <a:off x="2514600" y="6019800"/>
            <a:ext cx="7543800" cy="1588"/>
          </a:xfrm>
          <a:prstGeom prst="line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155B0E-D213-4D0A-87E7-B277FF67CD56}"/>
              </a:ext>
            </a:extLst>
          </p:cNvPr>
          <p:cNvCxnSpPr/>
          <p:nvPr/>
        </p:nvCxnSpPr>
        <p:spPr>
          <a:xfrm rot="5400000" flipH="1" flipV="1">
            <a:off x="2527300" y="5797550"/>
            <a:ext cx="43815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C400675-C6F5-4FCB-B075-1CF55B67EC59}"/>
              </a:ext>
            </a:extLst>
          </p:cNvPr>
          <p:cNvCxnSpPr/>
          <p:nvPr/>
        </p:nvCxnSpPr>
        <p:spPr>
          <a:xfrm rot="5400000" flipH="1" flipV="1">
            <a:off x="4000501" y="5524501"/>
            <a:ext cx="9906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7B0D60D-FAB2-4206-9CC9-5B1E4FB717C2}"/>
              </a:ext>
            </a:extLst>
          </p:cNvPr>
          <p:cNvCxnSpPr/>
          <p:nvPr/>
        </p:nvCxnSpPr>
        <p:spPr>
          <a:xfrm rot="5400000" flipH="1" flipV="1">
            <a:off x="6096001" y="5105401"/>
            <a:ext cx="18288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6A3BDD-7EDB-4136-8B1C-00E4E63D57F7}"/>
              </a:ext>
            </a:extLst>
          </p:cNvPr>
          <p:cNvCxnSpPr/>
          <p:nvPr/>
        </p:nvCxnSpPr>
        <p:spPr>
          <a:xfrm rot="5400000" flipH="1" flipV="1">
            <a:off x="8191501" y="4760913"/>
            <a:ext cx="25146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9" name="TextBox 21">
            <a:extLst>
              <a:ext uri="{FF2B5EF4-FFF2-40B4-BE49-F238E27FC236}">
                <a16:creationId xmlns:a16="http://schemas.microsoft.com/office/drawing/2014/main" id="{AB7D153C-2AD2-41F4-9CE0-03A9DD084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6019800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实验</a:t>
            </a:r>
          </a:p>
        </p:txBody>
      </p:sp>
      <p:sp>
        <p:nvSpPr>
          <p:cNvPr id="19470" name="TextBox 22">
            <a:extLst>
              <a:ext uri="{FF2B5EF4-FFF2-40B4-BE49-F238E27FC236}">
                <a16:creationId xmlns:a16="http://schemas.microsoft.com/office/drawing/2014/main" id="{0AC08E10-99BC-4CCF-BB7D-EC5D5ACFF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688" y="6019800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理论</a:t>
            </a:r>
          </a:p>
        </p:txBody>
      </p:sp>
      <p:sp>
        <p:nvSpPr>
          <p:cNvPr id="19471" name="TextBox 23">
            <a:extLst>
              <a:ext uri="{FF2B5EF4-FFF2-40B4-BE49-F238E27FC236}">
                <a16:creationId xmlns:a16="http://schemas.microsoft.com/office/drawing/2014/main" id="{FF563FFF-7830-4D8D-8BF4-78032481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60198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计算</a:t>
            </a:r>
          </a:p>
        </p:txBody>
      </p:sp>
      <p:sp>
        <p:nvSpPr>
          <p:cNvPr id="19472" name="TextBox 24">
            <a:extLst>
              <a:ext uri="{FF2B5EF4-FFF2-40B4-BE49-F238E27FC236}">
                <a16:creationId xmlns:a16="http://schemas.microsoft.com/office/drawing/2014/main" id="{191B7189-C21E-4A73-A448-C0A77A8CB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60198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数据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EF1A6E-4C6B-BAF2-37E7-3527004A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04" y="8418"/>
            <a:ext cx="10237956" cy="69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3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8976EB-4433-D888-D04B-87FC822B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86967"/>
            <a:ext cx="8350250" cy="69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7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F330E-573B-4441-B5C7-5FDF7BB6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</a:t>
            </a:r>
            <a:r>
              <a:rPr lang="en-US" altLang="zh-CN" cap="none" dirty="0"/>
              <a:t>MapReduce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15AFE-853A-452C-8C5C-ACF77ABF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MapReduce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简介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132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函数输入输出、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函数输入输出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132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“合并”过程和“归并”过程区别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136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137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端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过程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135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端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过程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137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具体应用场景 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Page 142-144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0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AB6D1C-B2F7-EEA4-DAD6-B2C1C53D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0" y="0"/>
            <a:ext cx="9056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23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F4485B-EB30-4DF6-309A-93E623BE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8573"/>
            <a:ext cx="10900270" cy="6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80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03526E-F39F-618D-4C54-709F0A0F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0"/>
            <a:ext cx="9334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36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72943B-1601-F094-1C77-4A999F84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83" y="0"/>
            <a:ext cx="9290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3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B4294C-4B67-4009-D50E-1FAB9D89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9" y="0"/>
            <a:ext cx="10793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97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CCD728-7334-E193-8C12-7C3DED44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1" y="0"/>
            <a:ext cx="10112643" cy="49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59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B20835-8393-575C-C79E-68FB8F87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0"/>
            <a:ext cx="9002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5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带状">
  <a:themeElements>
    <a:clrScheme name="带状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带状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带状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TM03090430[[fn=带状]]</Template>
  <TotalTime>531</TotalTime>
  <Words>684</Words>
  <Application>Microsoft Office PowerPoint</Application>
  <PresentationFormat>宽屏</PresentationFormat>
  <Paragraphs>104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2" baseType="lpstr">
      <vt:lpstr>Arial Unicode MS</vt:lpstr>
      <vt:lpstr>Arial</vt:lpstr>
      <vt:lpstr>Corbel</vt:lpstr>
      <vt:lpstr>Times New Roman</vt:lpstr>
      <vt:lpstr>Wingdings</vt:lpstr>
      <vt:lpstr>带状</vt:lpstr>
      <vt:lpstr>《大数据导论》期末复习</vt:lpstr>
      <vt:lpstr>成绩构成比例</vt:lpstr>
      <vt:lpstr>题型</vt:lpstr>
      <vt:lpstr>本学期主要知识点回顾</vt:lpstr>
      <vt:lpstr>第1章 大数据概述 </vt:lpstr>
      <vt:lpstr>PowerPoint 演示文稿</vt:lpstr>
      <vt:lpstr>PowerPoint 演示文稿</vt:lpstr>
      <vt:lpstr>PowerPoint 演示文稿</vt:lpstr>
      <vt:lpstr>1.3 大数据的影响</vt:lpstr>
      <vt:lpstr>PowerPoint 演示文稿</vt:lpstr>
      <vt:lpstr>PowerPoint 演示文稿</vt:lpstr>
      <vt:lpstr>PowerPoint 演示文稿</vt:lpstr>
      <vt:lpstr>PowerPoint 演示文稿</vt:lpstr>
      <vt:lpstr>大数据与云计算、物联网</vt:lpstr>
      <vt:lpstr>云计算</vt:lpstr>
      <vt:lpstr>云计算</vt:lpstr>
      <vt:lpstr>云计算关键技术包括：虚拟化、分布式存储、分布式计算、多租户等</vt:lpstr>
      <vt:lpstr>物联网</vt:lpstr>
      <vt:lpstr>大数据与云计算、物联网的关系</vt:lpstr>
      <vt:lpstr>第2章 大数据处理架构 Hadoop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第3章 分布式文件系统HDFS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分布式数据库HBase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第5章 NoSQL数据库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第6章 云数据库</vt:lpstr>
      <vt:lpstr>PowerPoint 演示文稿</vt:lpstr>
      <vt:lpstr>PowerPoint 演示文稿</vt:lpstr>
      <vt:lpstr>PowerPoint 演示文稿</vt:lpstr>
      <vt:lpstr>PowerPoint 演示文稿</vt:lpstr>
      <vt:lpstr>第7章 MapReduce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第8章 Hadoop再探讨</vt:lpstr>
      <vt:lpstr>PowerPoint 演示文稿</vt:lpstr>
      <vt:lpstr>PowerPoint 演示文稿</vt:lpstr>
      <vt:lpstr>PowerPoint 演示文稿</vt:lpstr>
      <vt:lpstr>PowerPoint 演示文稿</vt:lpstr>
      <vt:lpstr>祝大家期末考试取得好成绩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2021《大数据导论》期末复习</dc:title>
  <dc:creator>DELL</dc:creator>
  <cp:lastModifiedBy>Xu Rick</cp:lastModifiedBy>
  <cp:revision>175</cp:revision>
  <dcterms:created xsi:type="dcterms:W3CDTF">2021-12-28T22:49:51Z</dcterms:created>
  <dcterms:modified xsi:type="dcterms:W3CDTF">2022-12-20T14:41:33Z</dcterms:modified>
</cp:coreProperties>
</file>